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T Sans Narrow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aefdbd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caefdbd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d39606f2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d39606f2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aefdbdd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caefdbdd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caefdbdd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caefdbdd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caefdbdd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caefdbdd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caefdbd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caefdbd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d39606f2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d39606f2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caefdbdd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caefdbdd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aefdbdd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caefdbdd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d39606f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d39606f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caefdbdd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caefdbdd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d39606f2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d39606f2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caefdbdd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caefdbdd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311700" y="1456750"/>
            <a:ext cx="8520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Segmentation and classification of ultrasonic calls as a tool for evaluation of social communication in a mouse model of autism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014375" y="178350"/>
            <a:ext cx="2812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100" b="1">
                <a:solidFill>
                  <a:srgbClr val="85CFCB"/>
                </a:solidFill>
              </a:rPr>
              <a:t>Biomedical Engineering </a:t>
            </a:r>
            <a:endParaRPr sz="1100" b="1">
              <a:solidFill>
                <a:srgbClr val="85CFC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100" b="1">
                <a:solidFill>
                  <a:srgbClr val="85CFCB"/>
                </a:solidFill>
              </a:rPr>
              <a:t>Engineering Faculty</a:t>
            </a:r>
            <a:endParaRPr sz="1100" b="1">
              <a:solidFill>
                <a:srgbClr val="85CFC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100" b="1">
                <a:solidFill>
                  <a:srgbClr val="85CFCB"/>
                </a:solidFill>
              </a:rPr>
              <a:t>Ben-Gurion University Of The Negev</a:t>
            </a:r>
            <a:endParaRPr>
              <a:solidFill>
                <a:srgbClr val="85CFCB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5212225" y="2824925"/>
            <a:ext cx="1824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Supervisors: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Prof. Golan Hava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Dr. Lederman Dror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169225" y="2824925"/>
            <a:ext cx="14601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Students: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Lavy Guy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 b="1">
                <a:latin typeface="Open Sans"/>
                <a:ea typeface="Open Sans"/>
                <a:cs typeface="Open Sans"/>
                <a:sym typeface="Open Sans"/>
              </a:rPr>
              <a:t>Wolfman Vered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750" y="2472250"/>
            <a:ext cx="918050" cy="1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Results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10</a:t>
            </a:fld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675" y="4598963"/>
            <a:ext cx="548715" cy="41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 r="4187"/>
          <a:stretch/>
        </p:blipFill>
        <p:spPr>
          <a:xfrm>
            <a:off x="5689000" y="1094875"/>
            <a:ext cx="2621100" cy="18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6530925" y="751588"/>
            <a:ext cx="104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u="sng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New data</a:t>
            </a:r>
            <a:endParaRPr u="sng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5">
            <a:alphaModFix/>
          </a:blip>
          <a:srcRect r="2257"/>
          <a:stretch/>
        </p:blipFill>
        <p:spPr>
          <a:xfrm>
            <a:off x="5689000" y="3033125"/>
            <a:ext cx="2621100" cy="191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1957700" y="751588"/>
            <a:ext cx="104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u="sng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Old data</a:t>
            </a:r>
            <a:endParaRPr u="sng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100" y="1075600"/>
            <a:ext cx="2621100" cy="187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8100" y="3023400"/>
            <a:ext cx="2621100" cy="187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2"/>
          <p:cNvCxnSpPr/>
          <p:nvPr/>
        </p:nvCxnSpPr>
        <p:spPr>
          <a:xfrm>
            <a:off x="5406700" y="3520400"/>
            <a:ext cx="3180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850100" y="3507750"/>
            <a:ext cx="3180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11</a:t>
            </a:fld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Results -  7 syllable classes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644875" y="781825"/>
            <a:ext cx="26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u="sng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Confusion matrix - New data</a:t>
            </a:r>
            <a:endParaRPr u="sng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01275" y="781825"/>
            <a:ext cx="26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u="sng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Confusion matrix - Old data</a:t>
            </a:r>
            <a:endParaRPr u="sng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l="6183" t="9801" r="14945" b="6642"/>
          <a:stretch/>
        </p:blipFill>
        <p:spPr>
          <a:xfrm>
            <a:off x="388250" y="1093650"/>
            <a:ext cx="3636049" cy="38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0" y="4615700"/>
            <a:ext cx="5099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5">
            <a:alphaModFix/>
          </a:blip>
          <a:srcRect l="7292" t="10300" r="13531" b="6629"/>
          <a:stretch/>
        </p:blipFill>
        <p:spPr>
          <a:xfrm>
            <a:off x="5131850" y="1112338"/>
            <a:ext cx="3636049" cy="3815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3970025" y="1270750"/>
            <a:ext cx="1392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0 -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Complex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1 -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Frequency steps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2 -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3 -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Two syllable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4 -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Harmonics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5 -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Chevron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6 - </a:t>
            </a:r>
            <a:r>
              <a:rPr lang="iw" sz="900" b="1" dirty="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Short</a:t>
            </a:r>
            <a:endParaRPr sz="900" b="1" dirty="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4024300" y="1327000"/>
            <a:ext cx="1151400" cy="10419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Conclusions &amp; Future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311700" y="12753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rgbClr val="45818E"/>
                </a:solidFill>
              </a:rPr>
              <a:t>Conclusions</a:t>
            </a:r>
            <a:endParaRPr b="1" u="sng">
              <a:solidFill>
                <a:srgbClr val="45818E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Noticeable improvements in results after data fixing and new model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w" b="1" u="sng">
                <a:solidFill>
                  <a:srgbClr val="45818E"/>
                </a:solidFill>
              </a:rPr>
              <a:t>Future steps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Reclassifying the rest of the labeled data-set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Creating a new model based on segmentation and our classification model to distinguish ASD behavior in mice from a complete mouse recording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12</a:t>
            </a:fld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4492550"/>
            <a:ext cx="432675" cy="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750" y="103000"/>
            <a:ext cx="2494400" cy="141025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13</a:t>
            </a:fld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975" y="4569025"/>
            <a:ext cx="481011" cy="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287" y="987650"/>
            <a:ext cx="7239425" cy="31682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References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509950" y="590500"/>
            <a:ext cx="8520600" cy="44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iw" sz="850">
                <a:solidFill>
                  <a:srgbClr val="000000"/>
                </a:solidFill>
              </a:rPr>
              <a:t>[1]A. Masi, M. DeMayo, N. Glozier, and A. Guastella, “An Overview of Autism Spectrum Disorder, Heterogeneity and Treatment Options,” vol. 33, no. 2, pp. 183–193, 2017, doi: 10.1007/s12264-017-0100-y.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[2].J. H. Elder, C. M. Kreider, S. N. Brasher, and M. Ansell, “Clinical impact of early diagnosis of autism on the prognosis and parent-child relationships,” vol. 10, p. 283, 2017, doi: 10.2147/PRBM.S117499.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[3].N. Sadigurschi and H. M. Golan, “Maternal and offspring methylenetetrahydrofolate-reductase genotypes interact in a mouse model to induce autism spectrum disorder-like behavior,” vol. 18, no. 1, p. n/a, 2019, doi: 10.1111/gbb.12547.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[4]. C. P. Johnson and S. M. Myers, “Identification and evaluation of children with autism spectrum disorders,” vol. 120, no. 5, p. 1183, 2007, doi: 10.1542/peds.2007-2361.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[5]. A. S. Heinsfeld, A. R. Franco, R. C. Craddock, A. Buchweitz, and F. Meneguzzi, “Identification of autism spectrum disorder using deep learning and the ABIDE dataset,” vol. 17, p. 16, 2018, doi: 10.1016/j.nicl.2017.08.017.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[6]. M. L. Scattoni, S. U. Gandhy, L. Ricceri, and J. N. Crawley, “Unusual Repertoire of Vocalizations in the BTBR T+tf/J Mouse Model of Autism (Atypical USVs in BTBR Mice),” vol. 3, no. 8, p. e3067, 2008, doi: 10.1371/journal.pone.0003067.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[7]. M. L. Scattoni, L. Ricceri, and J. N. Crawley, “Unusual repertoire of vocalizations in adult BTBR T+tf/J mice during three types of social encounters,” vol. 10, no. 1, p. 44, 2011, doi: 10.1111/j.1601-183X.2010.00623.x.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[8]. S. Tzur and R. Altshular, “Analysis of vocal signals in mice to identify Autistic behavior”,2019</a:t>
            </a:r>
            <a:br>
              <a:rPr lang="iw" sz="850">
                <a:solidFill>
                  <a:srgbClr val="000000"/>
                </a:solidFill>
                <a:highlight>
                  <a:srgbClr val="FF0000"/>
                </a:highlight>
              </a:rPr>
            </a:br>
            <a:r>
              <a:rPr lang="iw" sz="850">
                <a:solidFill>
                  <a:srgbClr val="000000"/>
                </a:solidFill>
              </a:rPr>
              <a:t>[9]. K. R. Coffey, R. G. Marx, and J. F. Neumaier, “DeepSqueak: a deep learning-based system for detection and analysis of ultrasonic vocalizations,” vol. 44, no. 5, p. 859, 2019, doi: 10.1038/s41386-018-0303-6.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[10]. E. Alpaydin, Introduction to machine learning. Cambridge, Massachusetts: Cambridge, Massachusetts : MIT Press, 2010.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[11]. G. Eysenbach et al., “Detecting Screams From Home Audio Recordings to Identify Tantrums: Exploratory Study Using Transfer Machine Learning,” vol. 4, no. 6, 2020, doi: 10.2196/18279.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[12]. R. P. Yagya, D. Kim, and J. Lee, “Domestic Cat Sound Classification Using Learned Features from Deep Neural Nets,” vol. 8, no. 10, p. 1949, 2018, doi: 10.3390/app8101949.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[13]. O. Malbin and Y. Rotaru, “Identification and classification of ultrasonic vocalizations in mice using Deep Neural Networks in order to predict autistic behavior”, 2020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[14]. T. J. Sejnowski, 9 Convolutional Learning. Massachusetts Institute of Technology 2018, pp. 127–142.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[15]. N. D. Moussa and M. M. Abougabal, “Time-Frequency analysis versus cepstrum analysis for validating respiratory sounds in infants and children,” 2018, pp. 018–023, doi: 10.1109/ISSPIT.2018.8642631.</a:t>
            </a:r>
            <a:br>
              <a:rPr lang="iw" sz="850">
                <a:solidFill>
                  <a:srgbClr val="000000"/>
                </a:solidFill>
              </a:rPr>
            </a:br>
            <a:r>
              <a:rPr lang="iw" sz="850">
                <a:solidFill>
                  <a:srgbClr val="000000"/>
                </a:solidFill>
              </a:rPr>
              <a:t>[16]. V. A. Patel and M. V. Joshi, “Convolutional neural network with transfer learning for rice type classification,” vol. 10696. pp. 1069613-1069613–8, 2018, doi: 10.1117/12.2309482.</a:t>
            </a:r>
            <a:endParaRPr sz="850"/>
          </a:p>
        </p:txBody>
      </p:sp>
      <p:sp>
        <p:nvSpPr>
          <p:cNvPr id="252" name="Google Shape;2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14</a:t>
            </a:fld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200" y="4663225"/>
            <a:ext cx="434157" cy="3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313" y="66975"/>
            <a:ext cx="799375" cy="5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Literature review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540300" y="1113925"/>
            <a:ext cx="41739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 dirty="0">
                <a:solidFill>
                  <a:srgbClr val="434343"/>
                </a:solidFill>
              </a:rPr>
              <a:t>What is ASD ?</a:t>
            </a:r>
            <a:endParaRPr sz="1600" dirty="0">
              <a:solidFill>
                <a:srgbClr val="434343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 dirty="0">
                <a:solidFill>
                  <a:srgbClr val="434343"/>
                </a:solidFill>
              </a:rPr>
              <a:t>Average diagnosis </a:t>
            </a:r>
            <a:r>
              <a:rPr lang="en-US" sz="1600" dirty="0">
                <a:solidFill>
                  <a:srgbClr val="434343"/>
                </a:solidFill>
              </a:rPr>
              <a:t>age 4 – 5 </a:t>
            </a:r>
            <a:r>
              <a:rPr lang="iw" sz="1600" dirty="0">
                <a:solidFill>
                  <a:srgbClr val="434343"/>
                </a:solidFill>
              </a:rPr>
              <a:t>years</a:t>
            </a:r>
            <a:endParaRPr sz="1600" dirty="0">
              <a:solidFill>
                <a:srgbClr val="434343"/>
              </a:solidFill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600"/>
              <a:buChar char="●"/>
            </a:pPr>
            <a:r>
              <a:rPr lang="iw" sz="1600" dirty="0">
                <a:solidFill>
                  <a:srgbClr val="434343"/>
                </a:solidFill>
              </a:rPr>
              <a:t>Early age diagnosis is crucial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2</a:t>
            </a:fld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675" y="4609938"/>
            <a:ext cx="548715" cy="41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250" y="2692425"/>
            <a:ext cx="2926000" cy="20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50" y="2692425"/>
            <a:ext cx="3299826" cy="1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5122725" y="1113925"/>
            <a:ext cx="3608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iw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Current diagnosis methods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600"/>
              <a:buFont typeface="Open Sans"/>
              <a:buChar char="●"/>
            </a:pPr>
            <a:r>
              <a:rPr lang="iw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Why mice model ?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Literature review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387900" y="1000025"/>
            <a:ext cx="38118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 dirty="0">
                <a:solidFill>
                  <a:srgbClr val="434343"/>
                </a:solidFill>
              </a:rPr>
              <a:t>USV - UltraSonic Vocalization</a:t>
            </a:r>
            <a:endParaRPr sz="1600" dirty="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 dirty="0">
                <a:solidFill>
                  <a:srgbClr val="434343"/>
                </a:solidFill>
              </a:rPr>
              <a:t>10</a:t>
            </a:r>
            <a:r>
              <a:rPr lang="en-US" sz="1600" dirty="0">
                <a:solidFill>
                  <a:srgbClr val="434343"/>
                </a:solidFill>
              </a:rPr>
              <a:t> </a:t>
            </a:r>
            <a:r>
              <a:rPr lang="iw" sz="1600" dirty="0">
                <a:solidFill>
                  <a:srgbClr val="434343"/>
                </a:solidFill>
              </a:rPr>
              <a:t> Categories: 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3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4492825"/>
            <a:ext cx="481025" cy="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701058" y="5196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3</a:t>
            </a:fld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1218025" y="1778650"/>
            <a:ext cx="8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Complex</a:t>
            </a:r>
            <a:endParaRPr sz="1200"/>
          </a:p>
        </p:txBody>
      </p:sp>
      <p:sp>
        <p:nvSpPr>
          <p:cNvPr id="93" name="Google Shape;93;p15"/>
          <p:cNvSpPr txBox="1"/>
          <p:nvPr/>
        </p:nvSpPr>
        <p:spPr>
          <a:xfrm>
            <a:off x="4231800" y="1778650"/>
            <a:ext cx="8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Chevron</a:t>
            </a:r>
            <a:endParaRPr sz="1200"/>
          </a:p>
        </p:txBody>
      </p:sp>
      <p:sp>
        <p:nvSpPr>
          <p:cNvPr id="94" name="Google Shape;94;p15"/>
          <p:cNvSpPr txBox="1"/>
          <p:nvPr/>
        </p:nvSpPr>
        <p:spPr>
          <a:xfrm>
            <a:off x="2521338" y="1778650"/>
            <a:ext cx="134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Frequency steps</a:t>
            </a:r>
            <a:endParaRPr sz="1200"/>
          </a:p>
        </p:txBody>
      </p:sp>
      <p:sp>
        <p:nvSpPr>
          <p:cNvPr id="95" name="Google Shape;95;p15"/>
          <p:cNvSpPr txBox="1"/>
          <p:nvPr/>
        </p:nvSpPr>
        <p:spPr>
          <a:xfrm>
            <a:off x="5798863" y="1778650"/>
            <a:ext cx="907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Composite</a:t>
            </a:r>
            <a:endParaRPr sz="1200"/>
          </a:p>
        </p:txBody>
      </p:sp>
      <p:sp>
        <p:nvSpPr>
          <p:cNvPr id="96" name="Google Shape;96;p15"/>
          <p:cNvSpPr txBox="1"/>
          <p:nvPr/>
        </p:nvSpPr>
        <p:spPr>
          <a:xfrm>
            <a:off x="7351925" y="1778638"/>
            <a:ext cx="104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Two syllable</a:t>
            </a:r>
            <a:endParaRPr sz="1200"/>
          </a:p>
        </p:txBody>
      </p:sp>
      <p:sp>
        <p:nvSpPr>
          <p:cNvPr id="97" name="Google Shape;97;p15"/>
          <p:cNvSpPr txBox="1"/>
          <p:nvPr/>
        </p:nvSpPr>
        <p:spPr>
          <a:xfrm>
            <a:off x="1155150" y="3339350"/>
            <a:ext cx="9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Upward</a:t>
            </a:r>
            <a:endParaRPr sz="1200"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 l="2372"/>
          <a:stretch/>
        </p:blipFill>
        <p:spPr>
          <a:xfrm>
            <a:off x="883175" y="2071750"/>
            <a:ext cx="1553875" cy="10301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5"/>
          <p:cNvSpPr txBox="1"/>
          <p:nvPr/>
        </p:nvSpPr>
        <p:spPr>
          <a:xfrm rot="-5400000">
            <a:off x="60675" y="2402150"/>
            <a:ext cx="133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Frequency [kHz]</a:t>
            </a:r>
            <a:endParaRPr sz="1200"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5525" y="2071450"/>
            <a:ext cx="1553850" cy="1030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2563" y="2071450"/>
            <a:ext cx="1553875" cy="1030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5675" y="2071750"/>
            <a:ext cx="1553885" cy="10301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9548" y="2071462"/>
            <a:ext cx="1580402" cy="1030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9913" y="3632447"/>
            <a:ext cx="1580400" cy="101945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5950" y="3630150"/>
            <a:ext cx="1502275" cy="10240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15"/>
          <p:cNvSpPr txBox="1"/>
          <p:nvPr/>
        </p:nvSpPr>
        <p:spPr>
          <a:xfrm>
            <a:off x="2726200" y="3339350"/>
            <a:ext cx="9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Flat</a:t>
            </a:r>
            <a:endParaRPr sz="1200"/>
          </a:p>
        </p:txBody>
      </p:sp>
      <p:sp>
        <p:nvSpPr>
          <p:cNvPr id="107" name="Google Shape;107;p15"/>
          <p:cNvSpPr txBox="1"/>
          <p:nvPr/>
        </p:nvSpPr>
        <p:spPr>
          <a:xfrm>
            <a:off x="4201650" y="3339350"/>
            <a:ext cx="9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Short</a:t>
            </a:r>
            <a:endParaRPr sz="1200"/>
          </a:p>
        </p:txBody>
      </p:sp>
      <p:sp>
        <p:nvSpPr>
          <p:cNvPr id="108" name="Google Shape;108;p15"/>
          <p:cNvSpPr txBox="1"/>
          <p:nvPr/>
        </p:nvSpPr>
        <p:spPr>
          <a:xfrm>
            <a:off x="5662625" y="3339350"/>
            <a:ext cx="99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Harmonics</a:t>
            </a:r>
            <a:endParaRPr sz="1200"/>
          </a:p>
        </p:txBody>
      </p:sp>
      <p:sp>
        <p:nvSpPr>
          <p:cNvPr id="109" name="Google Shape;109;p15"/>
          <p:cNvSpPr txBox="1"/>
          <p:nvPr/>
        </p:nvSpPr>
        <p:spPr>
          <a:xfrm>
            <a:off x="7248150" y="3339350"/>
            <a:ext cx="90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Downward</a:t>
            </a:r>
            <a:endParaRPr sz="1200"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2775" y="3626825"/>
            <a:ext cx="1397725" cy="1030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75050" y="3630150"/>
            <a:ext cx="1502275" cy="10240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31875" y="3634738"/>
            <a:ext cx="1553850" cy="101488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" name="Google Shape;113;p15"/>
          <p:cNvSpPr txBox="1"/>
          <p:nvPr/>
        </p:nvSpPr>
        <p:spPr>
          <a:xfrm rot="-5400000">
            <a:off x="30600" y="3957538"/>
            <a:ext cx="133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Frequency [kHz]</a:t>
            </a:r>
            <a:endParaRPr sz="1200"/>
          </a:p>
        </p:txBody>
      </p:sp>
      <p:sp>
        <p:nvSpPr>
          <p:cNvPr id="114" name="Google Shape;114;p15"/>
          <p:cNvSpPr txBox="1"/>
          <p:nvPr/>
        </p:nvSpPr>
        <p:spPr>
          <a:xfrm>
            <a:off x="4184475" y="3101875"/>
            <a:ext cx="11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Time [mSec]</a:t>
            </a:r>
            <a:endParaRPr sz="1200"/>
          </a:p>
        </p:txBody>
      </p:sp>
      <p:sp>
        <p:nvSpPr>
          <p:cNvPr id="115" name="Google Shape;115;p15"/>
          <p:cNvSpPr txBox="1"/>
          <p:nvPr/>
        </p:nvSpPr>
        <p:spPr>
          <a:xfrm>
            <a:off x="4184475" y="4625875"/>
            <a:ext cx="11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200"/>
              <a:t>Time [mSec]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Goals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Develop an automatic USV classification model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USV segmentation + classification: healthy mice VS mice with ASD symptoms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4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250" y="4615700"/>
            <a:ext cx="5099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150" y="2158500"/>
            <a:ext cx="3161700" cy="2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Database background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Database contains 90,000 recordings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Classified dataset contains 5865 syllables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Ultrasonic microphone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Max frequency of mice: 120kHz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Sampling rate of 250kHz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5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975" y="4569025"/>
            <a:ext cx="481011" cy="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4">
            <a:alphaModFix/>
          </a:blip>
          <a:srcRect b="2629"/>
          <a:stretch/>
        </p:blipFill>
        <p:spPr>
          <a:xfrm rot="-2700017">
            <a:off x="7577820" y="1615507"/>
            <a:ext cx="1711585" cy="117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 rot="-1042164">
            <a:off x="6085407" y="1162546"/>
            <a:ext cx="1897129" cy="1193601"/>
          </a:xfrm>
          <a:prstGeom prst="cloud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/>
          <p:nvPr/>
        </p:nvSpPr>
        <p:spPr>
          <a:xfrm rot="-1437090">
            <a:off x="6080687" y="1582341"/>
            <a:ext cx="1906576" cy="35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>
                <a:latin typeface="Open Sans"/>
                <a:ea typeface="Open Sans"/>
                <a:cs typeface="Open Sans"/>
                <a:sym typeface="Open Sans"/>
              </a:rPr>
              <a:t>Squeak Squeak Squeak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9475" y="2571750"/>
            <a:ext cx="3166475" cy="2499125"/>
          </a:xfrm>
          <a:prstGeom prst="rect">
            <a:avLst/>
          </a:prstGeom>
          <a:noFill/>
          <a:ln>
            <a:noFill/>
          </a:ln>
          <a:effectLst>
            <a:outerShdw blurRad="57150" dist="247650" dir="3960000" algn="bl" rotWithShape="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USV’s pre-prossecing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311700" y="890025"/>
            <a:ext cx="31401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High pass filter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Cutoff frequency - 30kHz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iw" sz="1600">
                <a:solidFill>
                  <a:srgbClr val="434343"/>
                </a:solidFill>
              </a:rPr>
              <a:t>Filter order 6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6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4492550"/>
            <a:ext cx="432675" cy="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50" y="1821875"/>
            <a:ext cx="3663854" cy="2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388" y="1821872"/>
            <a:ext cx="3603075" cy="251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8"/>
          <p:cNvCxnSpPr/>
          <p:nvPr/>
        </p:nvCxnSpPr>
        <p:spPr>
          <a:xfrm rot="10800000" flipH="1">
            <a:off x="1513450" y="2840600"/>
            <a:ext cx="504600" cy="877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48" name="Google Shape;148;p18"/>
          <p:cNvCxnSpPr/>
          <p:nvPr/>
        </p:nvCxnSpPr>
        <p:spPr>
          <a:xfrm rot="10800000" flipH="1">
            <a:off x="5482350" y="2840600"/>
            <a:ext cx="504600" cy="877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159300" y="931775"/>
            <a:ext cx="9010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Time axis normalization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Creating new spectrograms - zero padding before &amp; after the syllable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7</a:t>
            </a:fld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5" y="4609938"/>
            <a:ext cx="548700" cy="411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9"/>
          <p:cNvCxnSpPr>
            <a:stCxn id="157" idx="3"/>
            <a:endCxn id="158" idx="1"/>
          </p:cNvCxnSpPr>
          <p:nvPr/>
        </p:nvCxnSpPr>
        <p:spPr>
          <a:xfrm>
            <a:off x="3850725" y="2625938"/>
            <a:ext cx="1114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662" y="3531750"/>
            <a:ext cx="1359038" cy="13080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400" y="3532601"/>
            <a:ext cx="1345750" cy="13019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1" name="Google Shape;161;p19"/>
          <p:cNvCxnSpPr>
            <a:stCxn id="160" idx="3"/>
            <a:endCxn id="159" idx="1"/>
          </p:cNvCxnSpPr>
          <p:nvPr/>
        </p:nvCxnSpPr>
        <p:spPr>
          <a:xfrm>
            <a:off x="3848150" y="4183588"/>
            <a:ext cx="1110600" cy="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19"/>
          <p:cNvSpPr txBox="1"/>
          <p:nvPr/>
        </p:nvSpPr>
        <p:spPr>
          <a:xfrm>
            <a:off x="6474600" y="3092725"/>
            <a:ext cx="21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New spectrograms</a:t>
            </a:r>
            <a:endParaRPr sz="1600"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78600" y="3092725"/>
            <a:ext cx="21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Old spectrograms</a:t>
            </a:r>
            <a:endParaRPr sz="1600"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4975" y="1971925"/>
            <a:ext cx="1345750" cy="13080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5300" y="1981488"/>
            <a:ext cx="1345750" cy="128888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USV’s pre-prossecing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229800" y="618500"/>
            <a:ext cx="8526200" cy="70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iw" dirty="0">
                <a:solidFill>
                  <a:srgbClr val="434343"/>
                </a:solidFill>
              </a:rPr>
              <a:t>Inconsistent manual classification</a:t>
            </a:r>
            <a:endParaRPr dirty="0">
              <a:solidFill>
                <a:srgbClr val="434343"/>
              </a:solidFill>
            </a:endParaRPr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Char char="●"/>
            </a:pPr>
            <a:r>
              <a:rPr lang="iw" dirty="0">
                <a:solidFill>
                  <a:srgbClr val="434343"/>
                </a:solidFill>
              </a:rPr>
              <a:t>Reclassifying the data on the new spectrograms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8</a:t>
            </a:fld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0" y="4615700"/>
            <a:ext cx="5099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l="2790" t="2066" r="4177"/>
          <a:stretch/>
        </p:blipFill>
        <p:spPr>
          <a:xfrm>
            <a:off x="1224625" y="3268386"/>
            <a:ext cx="1765400" cy="176334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0"/>
          <p:cNvSpPr txBox="1"/>
          <p:nvPr/>
        </p:nvSpPr>
        <p:spPr>
          <a:xfrm>
            <a:off x="301113" y="4004624"/>
            <a:ext cx="111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 dirty="0">
                <a:latin typeface="Open Sans"/>
                <a:ea typeface="Open Sans"/>
                <a:cs typeface="Open Sans"/>
                <a:sym typeface="Open Sans"/>
              </a:rPr>
              <a:t>Complex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5">
            <a:alphaModFix/>
          </a:blip>
          <a:srcRect l="2162" t="2450" r="2162" b="2555"/>
          <a:stretch/>
        </p:blipFill>
        <p:spPr>
          <a:xfrm>
            <a:off x="1224625" y="1292204"/>
            <a:ext cx="1765400" cy="16956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20"/>
          <p:cNvSpPr txBox="1"/>
          <p:nvPr/>
        </p:nvSpPr>
        <p:spPr>
          <a:xfrm>
            <a:off x="265513" y="1977811"/>
            <a:ext cx="111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 dirty="0">
                <a:latin typeface="Open Sans"/>
                <a:ea typeface="Open Sans"/>
                <a:cs typeface="Open Sans"/>
                <a:sym typeface="Open Sans"/>
              </a:rPr>
              <a:t>Upward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6" name="Google Shape;176;p20"/>
          <p:cNvCxnSpPr>
            <a:cxnSpLocks/>
          </p:cNvCxnSpPr>
          <p:nvPr/>
        </p:nvCxnSpPr>
        <p:spPr>
          <a:xfrm>
            <a:off x="2107325" y="2994973"/>
            <a:ext cx="0" cy="2591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0"/>
          <p:cNvCxnSpPr/>
          <p:nvPr/>
        </p:nvCxnSpPr>
        <p:spPr>
          <a:xfrm>
            <a:off x="4283100" y="1447250"/>
            <a:ext cx="18600" cy="3594900"/>
          </a:xfrm>
          <a:prstGeom prst="straightConnector1">
            <a:avLst/>
          </a:prstGeom>
          <a:noFill/>
          <a:ln w="28575" cap="flat" cmpd="sng">
            <a:solidFill>
              <a:srgbClr val="069C95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311700" y="137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USV’s pre-prossecing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600" y="1280300"/>
            <a:ext cx="4494600" cy="3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4821550" y="382147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243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5222650" y="1371050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1137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623930" y="382147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 dirty="0">
                <a:latin typeface="Open Sans"/>
                <a:ea typeface="Open Sans"/>
                <a:cs typeface="Open Sans"/>
                <a:sym typeface="Open Sans"/>
              </a:rPr>
              <a:t>241</a:t>
            </a:r>
            <a:endParaRPr sz="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6014475" y="297647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546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421550" y="382147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241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794825" y="4414150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32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7172175" y="438632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7573275" y="428042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77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7974375" y="4098375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149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351725" y="4465800"/>
            <a:ext cx="4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B">
            <a:alpha val="43350"/>
          </a:srgb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Methods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5571200" y="1618425"/>
            <a:ext cx="3261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w">
                <a:solidFill>
                  <a:srgbClr val="3C78D8"/>
                </a:solidFill>
              </a:rPr>
              <a:t> </a:t>
            </a:r>
            <a:r>
              <a:rPr lang="iw" u="sng">
                <a:solidFill>
                  <a:srgbClr val="3C78D8"/>
                </a:solidFill>
              </a:rPr>
              <a:t>ResNet-V2-50 architecture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9</a:t>
            </a:fld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562" y="4569025"/>
            <a:ext cx="368638" cy="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r="1989" b="2704"/>
          <a:stretch/>
        </p:blipFill>
        <p:spPr>
          <a:xfrm>
            <a:off x="333000" y="2187775"/>
            <a:ext cx="4371825" cy="21310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5">
            <a:alphaModFix/>
          </a:blip>
          <a:srcRect t="5820"/>
          <a:stretch/>
        </p:blipFill>
        <p:spPr>
          <a:xfrm>
            <a:off x="5656350" y="2183275"/>
            <a:ext cx="3101198" cy="21310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21"/>
          <p:cNvSpPr txBox="1"/>
          <p:nvPr/>
        </p:nvSpPr>
        <p:spPr>
          <a:xfrm>
            <a:off x="409200" y="923825"/>
            <a:ext cx="674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800">
                <a:solidFill>
                  <a:srgbClr val="073763"/>
                </a:solidFill>
                <a:latin typeface="Open Sans"/>
                <a:ea typeface="Open Sans"/>
                <a:cs typeface="Open Sans"/>
                <a:sym typeface="Open Sans"/>
              </a:rPr>
              <a:t>Deep-learning approach - Convolutional Neural Network</a:t>
            </a:r>
            <a:endParaRPr sz="1800">
              <a:solidFill>
                <a:srgbClr val="0737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554750" y="1618425"/>
            <a:ext cx="40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800" u="sng">
                <a:solidFill>
                  <a:srgbClr val="3C78D8"/>
                </a:solidFill>
                <a:latin typeface="Open Sans"/>
                <a:ea typeface="Open Sans"/>
                <a:cs typeface="Open Sans"/>
                <a:sym typeface="Open Sans"/>
              </a:rPr>
              <a:t>Transfer learning implementation</a:t>
            </a:r>
            <a:endParaRPr sz="1800">
              <a:solidFill>
                <a:srgbClr val="3C7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1099</Words>
  <Application>Microsoft Office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PT Sans Narrow</vt:lpstr>
      <vt:lpstr>Open Sans</vt:lpstr>
      <vt:lpstr>Tropic</vt:lpstr>
      <vt:lpstr>Segmentation and classification of ultrasonic calls as a tool for evaluation of social communication in a mouse model of autism</vt:lpstr>
      <vt:lpstr>Literature review</vt:lpstr>
      <vt:lpstr>Literature review </vt:lpstr>
      <vt:lpstr>Goals</vt:lpstr>
      <vt:lpstr>Database background</vt:lpstr>
      <vt:lpstr>USV’s pre-prossecing</vt:lpstr>
      <vt:lpstr>USV’s pre-prossecing</vt:lpstr>
      <vt:lpstr>USV’s pre-prossecing</vt:lpstr>
      <vt:lpstr>Methods</vt:lpstr>
      <vt:lpstr>Results</vt:lpstr>
      <vt:lpstr>Results -  7 syllable classes</vt:lpstr>
      <vt:lpstr>Conclusions &amp; Future steps 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and classification of ultrasonic calls as a tool for evaluation of social communication in a mouse model of autism</dc:title>
  <cp:lastModifiedBy>guylavy95@gmail.com</cp:lastModifiedBy>
  <cp:revision>2</cp:revision>
  <dcterms:modified xsi:type="dcterms:W3CDTF">2021-06-05T16:37:20Z</dcterms:modified>
</cp:coreProperties>
</file>